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301" r:id="rId3"/>
    <p:sldId id="257" r:id="rId4"/>
    <p:sldId id="259" r:id="rId5"/>
    <p:sldId id="266" r:id="rId6"/>
    <p:sldId id="261" r:id="rId7"/>
    <p:sldId id="264" r:id="rId8"/>
    <p:sldId id="265" r:id="rId9"/>
    <p:sldId id="278" r:id="rId10"/>
    <p:sldId id="274" r:id="rId11"/>
    <p:sldId id="284" r:id="rId12"/>
    <p:sldId id="279" r:id="rId13"/>
    <p:sldId id="282" r:id="rId14"/>
    <p:sldId id="283" r:id="rId15"/>
    <p:sldId id="280" r:id="rId16"/>
    <p:sldId id="286" r:id="rId17"/>
    <p:sldId id="302" r:id="rId18"/>
    <p:sldId id="303" r:id="rId19"/>
    <p:sldId id="30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5445D2-FE20-4A19-BFFF-2B3D7DD3F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AB2C0-27BB-4DE0-9517-7241D5F15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B26D6-0D84-4F6A-8EA8-EF18847121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B6AAAD7-9E44-4B80-92B4-689583D58DB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6500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6205885-5523-4FD9-9F09-19743FDAD1A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798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E618F9-2608-4CC9-9FC5-FB7E4CBD81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FC2A1-C711-4B29-9237-8C05437796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E2F8B-C573-4AA7-9D5A-964598132F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B393-1DAF-4938-BAC1-DFF811F1C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5CF77-0417-4235-AC4D-4A75DFBFCB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C1DB1C-EBC8-4CE0-B15E-841F5A46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F7E4-8950-48FC-B1C8-B8DBB13225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A8CB9B-D17A-4CFE-975B-AFF6916782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35D4DE-CEFA-4357-9F71-7703B430EA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828800"/>
            <a:ext cx="8092008" cy="22098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ВОЗРАСТНЫЕ ОСОБЕННОСТИ РАЗВИТИЯ И ИХ УЧЕТ ПРИ РАБОТЕ СПОРТИВНОГО ПЕДАГОГА С </a:t>
            </a:r>
            <a:r>
              <a:rPr lang="ru-RU" sz="2400" smtClean="0">
                <a:solidFill>
                  <a:srgbClr val="C00000"/>
                </a:solidFill>
              </a:rPr>
              <a:t>РАЗНЫМИ ГРУППАМИ НАСЕЛЕНИЯ</a:t>
            </a: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017713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04664"/>
            <a:ext cx="65532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5733256"/>
            <a:ext cx="4621213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социализация </a:t>
            </a:r>
          </a:p>
          <a:p>
            <a:pPr marL="109728" indent="0" algn="ctr">
              <a:buNone/>
            </a:pPr>
            <a:r>
              <a:rPr lang="ru-RU" dirty="0" smtClean="0"/>
              <a:t>двусторонний </a:t>
            </a:r>
            <a:r>
              <a:rPr lang="ru-RU" dirty="0"/>
              <a:t>процесс, включающий в </a:t>
            </a:r>
            <a:r>
              <a:rPr lang="ru-RU" dirty="0" smtClean="0"/>
              <a:t>себя</a:t>
            </a: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усвоение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индивидом социального опыта </a:t>
            </a:r>
            <a:r>
              <a:rPr lang="ru-RU" dirty="0"/>
              <a:t>путем вхождения в социальную среду, систему социальных связей; </a:t>
            </a:r>
            <a:endParaRPr lang="ru-RU" dirty="0" smtClean="0"/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процесс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активного воспроизводства </a:t>
            </a:r>
            <a:r>
              <a:rPr lang="ru-RU" dirty="0"/>
              <a:t>индивидом системы социальных связей за счет его активной деятельности, активного включения в социальную среду. 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Социализация </a:t>
            </a:r>
            <a:r>
              <a:rPr lang="ru-RU" sz="31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как основное содержание жизненного пути </a:t>
            </a:r>
            <a:r>
              <a:rPr lang="ru-RU" sz="31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личности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600" dirty="0"/>
              <a:t>К психологическим и социально-психологическим механизмам социализации можно отнести следующие: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Импринтинг (запечатление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</a:rPr>
              <a:t>) </a:t>
            </a:r>
            <a:r>
              <a:rPr lang="ru-RU" sz="1600" dirty="0"/>
              <a:t>– фиксирование человека на рецепторном и подсознательном уровнях особенностей воздействующих на него жизненно важных объектов. Импринтинг происходит преимущественно в младенческом возрасте. Однако и на более поздних возрастных этапах возможно запечатление каких-либо образов, ощущений и т.п.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Экзистенциальный нажим </a:t>
            </a:r>
            <a:r>
              <a:rPr lang="ru-RU" sz="1600" b="1" dirty="0"/>
              <a:t>–</a:t>
            </a:r>
            <a:r>
              <a:rPr lang="ru-RU" sz="1600" dirty="0"/>
              <a:t> овладение языком и неосознаваемое усвоение норм социального поведения, обязательных в процессе взаимодействия со значимыми лицами.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Подражание </a:t>
            </a:r>
            <a:r>
              <a:rPr lang="ru-RU" sz="1600" b="1" dirty="0"/>
              <a:t>–</a:t>
            </a:r>
            <a:r>
              <a:rPr lang="ru-RU" sz="1600" dirty="0"/>
              <a:t> следование какому-либо примеру, образцу. В данном случае – один из путей произвольного и чаще всего непроизвольного усвоения человеком социального опыта.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Идентификация (отождествление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</a:rPr>
              <a:t>) </a:t>
            </a:r>
            <a:r>
              <a:rPr lang="ru-RU" sz="1600" dirty="0"/>
              <a:t>– процесс неосознаваемого отождествления человеком себя с другим человеком, группой, образцом.</a:t>
            </a:r>
          </a:p>
          <a:p>
            <a:pPr>
              <a:lnSpc>
                <a:spcPct val="80000"/>
              </a:lnSpc>
            </a:pPr>
            <a:r>
              <a:rPr lang="ru-RU" sz="1600" dirty="0"/>
              <a:t>Рефлексия – внутренний диалог, в котором человек рассматривает, оценивает, принимает или отвергает те или иные ценности, свойственные различным институтам общества, семье, сверстникам и т.п.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Механизмы социализации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 smtClean="0"/>
              <a:t>охватывает </a:t>
            </a:r>
            <a:r>
              <a:rPr lang="ru-RU" sz="2000" dirty="0"/>
              <a:t>весь период жизни человека до начала трудовой деятельности. В свою очередь эта стадия разделяется на два более или менее самостоятельных периода: 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а) ранняя социализация, охватывающая время от рождения ребенка до поступления его в школу, т.е.  тот период, который в возрастной психологии именуется периодом раннего детства;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б) стадия обучения, включающая весь период юности в широком понимании этого термина. К этому этапу относится, безусловно, все время обучения в школе. </a:t>
            </a:r>
          </a:p>
          <a:p>
            <a:pPr marL="109728" indent="0">
              <a:lnSpc>
                <a:spcPct val="80000"/>
              </a:lnSpc>
              <a:buNone/>
            </a:pPr>
            <a:endParaRPr lang="ru-RU" sz="2000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sz="2800" dirty="0"/>
              <a:t> </a:t>
            </a:r>
            <a:r>
              <a:rPr lang="ru-RU" sz="2800" b="0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Дотрудовая</a:t>
            </a:r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стадия социализации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800" dirty="0" smtClean="0"/>
              <a:t>охватывает </a:t>
            </a:r>
            <a:r>
              <a:rPr lang="ru-RU" sz="1800" dirty="0"/>
              <a:t>период зрелости человека, хотя демографические границы «зрелого» возраста условны; фиксация такой стадии не представляет затруднений — это весь период трудовой деятельности человека. Вопреки мысли о том, что социализация заканчивается вместе с завершением образования, большинство исследователей выдвигают идею продолжения социализации в период трудовой деятельности. 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Более того, акцент на том, что личность не только усваивает социальный опыт, но и воспроизводит его, придает особое значение этой стадии. Признание трудовой стадии социализации логически следует из признания ведущего значения трудовой деятельности для развития личности. 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Конечно, юность — важнейшая пора в становлении личности, но труд в зрелом возрасте не может быть сброшен со счетов при выявлении факторов этого процесса. 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Трудовая стадия социализации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sz="2000" dirty="0" smtClean="0"/>
          </a:p>
          <a:p>
            <a:pPr>
              <a:lnSpc>
                <a:spcPct val="80000"/>
              </a:lnSpc>
            </a:pPr>
            <a:r>
              <a:rPr lang="ru-RU" sz="2000" dirty="0" smtClean="0"/>
              <a:t>Проблемы </a:t>
            </a:r>
            <a:r>
              <a:rPr lang="ru-RU" sz="2000" dirty="0"/>
              <a:t>пожилого возраста становятся актуальными для ряда наук в современных обществах. </a:t>
            </a:r>
            <a:endParaRPr lang="ru-RU" sz="2000" dirty="0" smtClean="0"/>
          </a:p>
          <a:p>
            <a:pPr>
              <a:lnSpc>
                <a:spcPct val="80000"/>
              </a:lnSpc>
            </a:pPr>
            <a:r>
              <a:rPr lang="ru-RU" sz="2000" dirty="0" smtClean="0"/>
              <a:t>Увеличение </a:t>
            </a:r>
            <a:r>
              <a:rPr lang="ru-RU" sz="2000" dirty="0"/>
              <a:t>продолжительности жизни — с одной стороны, определенная социальная политика государств — с другой (имеется в виду система пенсионного обеспечения) приводят к тому, что в структуре народонаселения пожилой возраст начинает занимать значительное место. 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В значительной степени сохраняется трудовой потенциал тех лиц, которые составляют такую социальную группу, как пенсионеры. Не случайно сейчас переживают период бурного развития такие дисциплины, как геронтология и гериатрия. 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Послетрудовая</a:t>
            </a:r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стадия социализации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Психологическая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перспектива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— это способность человека сознательно, мысленно предвидеть будущее, прогнозировать его, представлять себя в будущем. </a:t>
            </a:r>
          </a:p>
          <a:p>
            <a:pPr>
              <a:lnSpc>
                <a:spcPct val="80000"/>
              </a:lnSpc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Личностная перспектива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— это не только способность человека предвидеть будущее, но и готовность к нему в настоящем, установка на будущее (готовность к трудностям в будущем, к неопределенности и т. д.). Такая перспектива может быть даже у личности с бедным, нерасчлененным, неосознанным представлением о будущем (что может быть связано с бедной фантазией). </a:t>
            </a:r>
          </a:p>
          <a:p>
            <a:pPr>
              <a:lnSpc>
                <a:spcPct val="80000"/>
              </a:lnSpc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Личностная перспектива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— это прежде всего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cвойство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личности, показатель ее зрелости, потенциала ее развития, сформировавшейся способности к  организации времени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Временная 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>перспектива человека, позитивное в жизни и </a:t>
            </a:r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ситуациях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/>
            </a:r>
            <a:b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ru-RU" sz="2400" b="0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640"/>
            <a:ext cx="8229600" cy="5818651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endParaRPr lang="ru-RU" dirty="0" smtClean="0"/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Жизненная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перспектива </a:t>
            </a:r>
            <a:r>
              <a:rPr lang="ru-RU" dirty="0"/>
              <a:t>включает совокупность обстоятельств и условий жизни, которые при прочих равных условиях создают личности возможность для оптимального жизненного продвижения.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Жизненная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перспектива </a:t>
            </a:r>
            <a:r>
              <a:rPr lang="ru-RU" dirty="0"/>
              <a:t>открывается тому, кто сам в настоящем создал систему оптимальных (т. е. имеющих множество возможностей) жизненных отношений, систему опор, которые обладают всевозрастающей ценностью.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Совокупность </a:t>
            </a:r>
            <a:r>
              <a:rPr lang="ru-RU" dirty="0"/>
              <a:t>таких отношений мы называем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жизненной позицией, </a:t>
            </a:r>
            <a:r>
              <a:rPr lang="ru-RU" dirty="0"/>
              <a:t>которая целостным образом определяет будущее личности. </a:t>
            </a:r>
          </a:p>
          <a:p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Жизненные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рубежи, </a:t>
            </a:r>
            <a:r>
              <a:rPr lang="ru-RU" dirty="0"/>
              <a:t>достигнутые человеком, способствуют ускорению достижения им жизненных целей, потребуют в будущем меньше усилий, в известном смысле обеспечивают, гарантируют это будущее.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Человек</a:t>
            </a:r>
            <a:r>
              <a:rPr lang="ru-RU" dirty="0"/>
              <a:t>, обладая личностной перспективой при отсутствии выработанной позиции, может быстро исчерпать свои личностные возможности, способности, попадая в периоды жизни, насыщенные трудностями, противоречиями или, напротив, бедные событиями, не способствующие развитию.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Показатели психологического здоровья</a:t>
            </a:r>
            <a:b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ru-RU" sz="2800" b="0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преобладающее хорошее самочувствие;</a:t>
            </a:r>
          </a:p>
          <a:p>
            <a:r>
              <a:rPr lang="ru-RU" dirty="0" smtClean="0"/>
              <a:t>глубокое понимание и принятие себя;</a:t>
            </a:r>
          </a:p>
          <a:p>
            <a:r>
              <a:rPr lang="ru-RU" dirty="0" smtClean="0"/>
              <a:t>позитивные гармонизирующие ориентации на конструктивное общение и ведение дел, на творческую игру, и т.д.;</a:t>
            </a:r>
          </a:p>
          <a:p>
            <a:r>
              <a:rPr lang="ru-RU" dirty="0" smtClean="0"/>
              <a:t>высокая удовлетворенность жизнью и профессией - характером своего общения, ходом дел, своим здоровьем, образом жизни, процессом творчества; </a:t>
            </a:r>
          </a:p>
          <a:p>
            <a:pPr lvl="0"/>
            <a:r>
              <a:rPr lang="ru-RU" dirty="0" smtClean="0"/>
              <a:t>высокий уровень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(но не слишком высоком!) своих желаний, эмоций и действий, своих привычек, процессом развития и т.п. </a:t>
            </a:r>
          </a:p>
          <a:p>
            <a:pPr lvl="0"/>
            <a:r>
              <a:rPr lang="ru-RU" dirty="0" smtClean="0"/>
              <a:t>адекватность возрасту:</a:t>
            </a:r>
          </a:p>
          <a:p>
            <a:pPr lvl="0"/>
            <a:r>
              <a:rPr lang="ru-RU" dirty="0" smtClean="0"/>
              <a:t>психологическая гармония.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85032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smtClean="0"/>
              <a:t>1. Возрастные особенностей личности на разных стадиях онтогенеза раскрываются в раках психологии развития.</a:t>
            </a:r>
          </a:p>
          <a:p>
            <a:pPr marL="109728" indent="0">
              <a:buNone/>
            </a:pPr>
            <a:r>
              <a:rPr lang="ru-RU" dirty="0" smtClean="0"/>
              <a:t>2. К числу наиболее популярных теорий развития личности относят работы               Ш. </a:t>
            </a:r>
            <a:r>
              <a:rPr lang="ru-RU" dirty="0" err="1" smtClean="0"/>
              <a:t>Бюлер</a:t>
            </a:r>
            <a:r>
              <a:rPr lang="ru-RU" dirty="0" smtClean="0"/>
              <a:t>, </a:t>
            </a:r>
            <a:r>
              <a:rPr lang="ru-RU" dirty="0" err="1" smtClean="0"/>
              <a:t>Э.Эриксона</a:t>
            </a:r>
            <a:r>
              <a:rPr lang="ru-RU" dirty="0" smtClean="0"/>
              <a:t> и Л.С. Выготского. </a:t>
            </a:r>
          </a:p>
          <a:p>
            <a:pPr marL="109728" indent="0">
              <a:buNone/>
            </a:pPr>
            <a:r>
              <a:rPr lang="ru-RU" dirty="0" smtClean="0"/>
              <a:t>3. В социализации личности выделяют 3 этапа.</a:t>
            </a:r>
          </a:p>
          <a:p>
            <a:pPr marL="109728" indent="0">
              <a:buNone/>
            </a:pPr>
            <a:r>
              <a:rPr lang="ru-RU" dirty="0" smtClean="0"/>
              <a:t>4. При </a:t>
            </a:r>
            <a:r>
              <a:rPr lang="ru-RU" dirty="0" err="1" smtClean="0"/>
              <a:t>ораганизации</a:t>
            </a:r>
            <a:r>
              <a:rPr lang="ru-RU" dirty="0" smtClean="0"/>
              <a:t> работы спортивного с разными группами населения необходимо ориентироваться на возрастные особенности, жизненную перспективу и компоненты психологического здоровья личности.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2800" b="0" dirty="0"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3998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ru-RU" dirty="0"/>
              <a:t>1.	 </a:t>
            </a:r>
            <a:r>
              <a:rPr lang="ru-RU" dirty="0" err="1"/>
              <a:t>Абульханова-Славская</a:t>
            </a:r>
            <a:r>
              <a:rPr lang="ru-RU" dirty="0"/>
              <a:t> К.А., Березина Т.А. Время личности и время жизни. СПб., 2001.</a:t>
            </a:r>
          </a:p>
          <a:p>
            <a:pPr marL="109728" indent="0">
              <a:buNone/>
            </a:pPr>
            <a:r>
              <a:rPr lang="ru-RU" dirty="0"/>
              <a:t>2.	 </a:t>
            </a:r>
            <a:r>
              <a:rPr lang="ru-RU" dirty="0" err="1"/>
              <a:t>Божович</a:t>
            </a:r>
            <a:r>
              <a:rPr lang="ru-RU" dirty="0"/>
              <a:t> А.И. Психологический анализ условий формирования и строения гармонической личности. М., 1981.</a:t>
            </a:r>
          </a:p>
          <a:p>
            <a:pPr marL="109728" indent="0">
              <a:buNone/>
            </a:pPr>
            <a:r>
              <a:rPr lang="ru-RU" dirty="0"/>
              <a:t>3.	Выготский Л. С. Собр. соч.: В 6 т. Т. 4. М., 2004.</a:t>
            </a:r>
          </a:p>
          <a:p>
            <a:pPr marL="109728" indent="0">
              <a:buNone/>
            </a:pPr>
            <a:r>
              <a:rPr lang="ru-RU" dirty="0"/>
              <a:t>4.	Зинченко В.П., Моргунов Е.Б. Человек развивающийся. М., 1994.</a:t>
            </a:r>
          </a:p>
          <a:p>
            <a:pPr marL="109728" indent="0">
              <a:buNone/>
            </a:pPr>
            <a:r>
              <a:rPr lang="ru-RU" dirty="0"/>
              <a:t>5.	Климов Е.А. Психология профессионального самоопределения. Ростов н/Д, 1996.</a:t>
            </a:r>
          </a:p>
          <a:p>
            <a:pPr marL="109728" indent="0">
              <a:buNone/>
            </a:pPr>
            <a:r>
              <a:rPr lang="ru-RU" dirty="0"/>
              <a:t>6.	 Кон И.С. В поисках себя. Личность и ее самосознание. М., 1984.</a:t>
            </a:r>
          </a:p>
          <a:p>
            <a:pPr marL="109728" indent="0">
              <a:buNone/>
            </a:pPr>
            <a:r>
              <a:rPr lang="ru-RU" dirty="0"/>
              <a:t>7.	 Кулагина И.Ю. Психологический возраст: диагностика и тенденции изменения в онтогенезе // Вестник Университета РАО. 2000. № 1.</a:t>
            </a:r>
          </a:p>
          <a:p>
            <a:pPr marL="109728" indent="0">
              <a:buNone/>
            </a:pPr>
            <a:r>
              <a:rPr lang="ru-RU" dirty="0"/>
              <a:t>8.	Психология старости и старения: Хрестоматия / Сост. О.В. Краснова, А.Г. Лидере. М., 2003.</a:t>
            </a:r>
          </a:p>
          <a:p>
            <a:pPr marL="109728" indent="0">
              <a:buNone/>
            </a:pPr>
            <a:r>
              <a:rPr lang="ru-RU" dirty="0"/>
              <a:t>9.	 Проблемы периодизации развития психики в онтогенезе / Под ред. В.В. Давыдова, Д.Б. </a:t>
            </a:r>
            <a:r>
              <a:rPr lang="ru-RU" dirty="0" err="1"/>
              <a:t>Эльконина</a:t>
            </a:r>
            <a:r>
              <a:rPr lang="ru-RU" dirty="0"/>
              <a:t>. М., 1976.</a:t>
            </a:r>
          </a:p>
          <a:p>
            <a:pPr marL="109728" indent="0">
              <a:buNone/>
            </a:pPr>
            <a:r>
              <a:rPr lang="ru-RU" dirty="0"/>
              <a:t>10.	</a:t>
            </a:r>
            <a:r>
              <a:rPr lang="ru-RU" dirty="0" err="1"/>
              <a:t>Самопонимание</a:t>
            </a:r>
            <a:r>
              <a:rPr lang="ru-RU" dirty="0"/>
              <a:t>, самовоспитание, самопомощь, самообладание, саморазвитие, самореализация подростка. Нижний Новгород, 1995.</a:t>
            </a:r>
          </a:p>
          <a:p>
            <a:pPr marL="109728" indent="0">
              <a:buNone/>
            </a:pPr>
            <a:r>
              <a:rPr lang="ru-RU" dirty="0"/>
              <a:t>11.	 </a:t>
            </a:r>
            <a:r>
              <a:rPr lang="ru-RU" dirty="0" err="1"/>
              <a:t>Слободчиков</a:t>
            </a:r>
            <a:r>
              <a:rPr lang="ru-RU" dirty="0"/>
              <a:t> В.И., Исаев Е.И. Психология развития человека: Развитие субъективной реальности в онтогенезе. М., 2000.</a:t>
            </a:r>
          </a:p>
          <a:p>
            <a:pPr marL="109728" indent="0">
              <a:buNone/>
            </a:pPr>
            <a:r>
              <a:rPr lang="ru-RU" dirty="0"/>
              <a:t>12.	Степанова Е.И. Психология взрослых: экспериментальная </a:t>
            </a:r>
            <a:r>
              <a:rPr lang="ru-RU" dirty="0" err="1"/>
              <a:t>акмеология</a:t>
            </a:r>
            <a:r>
              <a:rPr lang="ru-RU" dirty="0"/>
              <a:t>. - СПб.: </a:t>
            </a:r>
            <a:r>
              <a:rPr lang="ru-RU" dirty="0" err="1"/>
              <a:t>Алетейя</a:t>
            </a:r>
            <a:r>
              <a:rPr lang="ru-RU" dirty="0"/>
              <a:t>, 2000. - 286 с.</a:t>
            </a:r>
          </a:p>
          <a:p>
            <a:pPr marL="109728" indent="0">
              <a:buNone/>
            </a:pPr>
            <a:r>
              <a:rPr lang="ru-RU" dirty="0"/>
              <a:t>13.	Эриксон Э. Идентичность: юность и кризис. - М., 1996.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ИСПОЛЬЗОВАННАЯ ЛИТЕРАТУРА</a:t>
            </a:r>
            <a:endParaRPr lang="ru-RU" sz="2800" b="0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670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 smtClean="0"/>
              <a:t>Рассмотреть систему понятий возрастной психологии</a:t>
            </a:r>
          </a:p>
          <a:p>
            <a:pPr marL="109728" indent="0">
              <a:buNone/>
            </a:pPr>
            <a:r>
              <a:rPr lang="ru-RU" dirty="0" smtClean="0"/>
              <a:t>Раскрыть этапы содержания возрастной периодизации</a:t>
            </a:r>
          </a:p>
          <a:p>
            <a:pPr marL="109728" indent="0">
              <a:buNone/>
            </a:pPr>
            <a:r>
              <a:rPr lang="ru-RU" dirty="0" smtClean="0"/>
              <a:t>Проанализировать отечественные и зарубежные концепции развития личности в онтогенезе</a:t>
            </a:r>
          </a:p>
          <a:p>
            <a:pPr marL="109728" indent="0">
              <a:buNone/>
            </a:pPr>
            <a:r>
              <a:rPr lang="ru-RU" dirty="0" smtClean="0"/>
              <a:t>Уточнить содержание социализации на разных стадиях</a:t>
            </a:r>
          </a:p>
          <a:p>
            <a:pPr marL="109728" indent="0">
              <a:buNone/>
            </a:pPr>
            <a:r>
              <a:rPr lang="ru-RU" dirty="0" smtClean="0"/>
              <a:t>Определить условия жизненной перспективы и психологического здоровья личности </a:t>
            </a:r>
            <a:endParaRPr lang="ru-RU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ЦЕЛЬ</a:t>
            </a:r>
            <a:endParaRPr lang="ru-RU" b="0" dirty="0"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948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/>
              <a:t>1. Система понятий возрастной психологии</a:t>
            </a:r>
          </a:p>
          <a:p>
            <a:pPr marL="109728" indent="0">
              <a:buNone/>
            </a:pPr>
            <a:r>
              <a:rPr lang="ru-RU" dirty="0" smtClean="0"/>
              <a:t>2. Возрастная периодизация</a:t>
            </a:r>
          </a:p>
          <a:p>
            <a:pPr marL="109728" indent="0">
              <a:buNone/>
            </a:pPr>
            <a:r>
              <a:rPr lang="ru-RU" dirty="0" smtClean="0"/>
              <a:t>3. Основные зарубежные и отечественные концепции психологического развития личности</a:t>
            </a:r>
          </a:p>
          <a:p>
            <a:pPr marL="109728" indent="0">
              <a:buNone/>
            </a:pPr>
            <a:r>
              <a:rPr lang="ru-RU" dirty="0" smtClean="0"/>
              <a:t>4</a:t>
            </a:r>
            <a:r>
              <a:rPr lang="ru-RU" dirty="0"/>
              <a:t>. Социализация как основное содержание жизненного пути </a:t>
            </a:r>
            <a:r>
              <a:rPr lang="ru-RU" dirty="0" smtClean="0"/>
              <a:t>личности</a:t>
            </a:r>
          </a:p>
          <a:p>
            <a:pPr marL="109728" indent="0">
              <a:buNone/>
            </a:pPr>
            <a:r>
              <a:rPr lang="ru-RU" dirty="0" smtClean="0"/>
              <a:t>5</a:t>
            </a:r>
            <a:r>
              <a:rPr lang="ru-RU" dirty="0"/>
              <a:t>. Временная перспектива человека, позитивное в жизни и ситуациях</a:t>
            </a:r>
            <a:br>
              <a:rPr lang="ru-RU" dirty="0"/>
            </a:br>
            <a:r>
              <a:rPr lang="ru-RU" dirty="0" smtClean="0"/>
              <a:t>6. Показатели </a:t>
            </a:r>
            <a:r>
              <a:rPr lang="ru-RU" dirty="0"/>
              <a:t>психологического </a:t>
            </a:r>
            <a:r>
              <a:rPr lang="ru-RU" dirty="0" smtClean="0"/>
              <a:t>здоровья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b="0" dirty="0"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/>
              <a:t>Онтогенез и жизненный путь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факторы психического </a:t>
            </a:r>
            <a:r>
              <a:rPr lang="ru-RU" sz="2800" dirty="0" smtClean="0"/>
              <a:t>развития </a:t>
            </a:r>
            <a:endParaRPr lang="ru-RU" sz="2800" dirty="0"/>
          </a:p>
          <a:p>
            <a:pPr>
              <a:lnSpc>
                <a:spcPct val="90000"/>
              </a:lnSpc>
            </a:pPr>
            <a:r>
              <a:rPr lang="ru-RU" sz="2800" dirty="0"/>
              <a:t>возраст в широком и узком  </a:t>
            </a:r>
            <a:r>
              <a:rPr lang="ru-RU" sz="2800" dirty="0" smtClean="0"/>
              <a:t>смысле</a:t>
            </a:r>
            <a:endParaRPr lang="ru-RU" sz="2800" dirty="0"/>
          </a:p>
          <a:p>
            <a:pPr>
              <a:lnSpc>
                <a:spcPct val="90000"/>
              </a:lnSpc>
            </a:pPr>
            <a:r>
              <a:rPr lang="ru-RU" sz="2800" dirty="0" smtClean="0"/>
              <a:t>изменения </a:t>
            </a:r>
            <a:endParaRPr lang="ru-RU" sz="2800" dirty="0"/>
          </a:p>
          <a:p>
            <a:pPr>
              <a:lnSpc>
                <a:spcPct val="90000"/>
              </a:lnSpc>
            </a:pPr>
            <a:r>
              <a:rPr lang="ru-RU" sz="2800" dirty="0" smtClean="0"/>
              <a:t>кризисы</a:t>
            </a:r>
            <a:endParaRPr lang="ru-RU" sz="2800" dirty="0"/>
          </a:p>
          <a:p>
            <a:pPr>
              <a:lnSpc>
                <a:spcPct val="90000"/>
              </a:lnSpc>
            </a:pPr>
            <a:r>
              <a:rPr lang="ru-RU" sz="2800" dirty="0"/>
              <a:t>личность и индивидуальность, субъект деятельности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возрастные </a:t>
            </a:r>
            <a:r>
              <a:rPr lang="ru-RU" sz="2800" dirty="0"/>
              <a:t>особенности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Система 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>основных понятий психологии </a:t>
            </a:r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развития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400" dirty="0">
                <a:solidFill>
                  <a:schemeClr val="bg2">
                    <a:lumMod val="50000"/>
                  </a:schemeClr>
                </a:solidFill>
              </a:rPr>
            </a:b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800" dirty="0"/>
          </a:p>
          <a:p>
            <a:pPr>
              <a:lnSpc>
                <a:spcPct val="80000"/>
              </a:lnSpc>
            </a:pPr>
            <a:r>
              <a:rPr lang="ru-RU" sz="1800" dirty="0"/>
              <a:t>от рождения до 1 года - младенческий возраст;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1-3 года - ранний возраст;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3-6 лет - дошкольный возраст;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6-10 лет - младший школьный;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10-14 лет - подростковый;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14-18 лет - юношеский;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18-25 лет - ранняя взрослость;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25 - 40 лет - средняя взрослость;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40 - 55 (у женщин), 60 лет (у мужчин) - поздняя взрослость;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55 - 60 - 75 лет - пожилой возраст;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75 - 90 лет - старческий возраст;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90 лет и старше - долгожители.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Возрастная </a:t>
            </a:r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</a:rPr>
              <a:t>периодизация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	</a:t>
            </a:r>
          </a:p>
          <a:p>
            <a:pPr marL="109728" indent="0">
              <a:lnSpc>
                <a:spcPct val="90000"/>
              </a:lnSpc>
              <a:buNone/>
            </a:pPr>
            <a:r>
              <a:rPr lang="ru-RU" dirty="0" smtClean="0"/>
              <a:t>2.«5 </a:t>
            </a:r>
            <a:r>
              <a:rPr lang="ru-RU" dirty="0"/>
              <a:t>стадий жизни» - Шарлотты </a:t>
            </a:r>
            <a:r>
              <a:rPr lang="ru-RU" dirty="0" err="1" smtClean="0"/>
              <a:t>Бюлер</a:t>
            </a:r>
            <a:endParaRPr lang="ru-RU" dirty="0" smtClean="0"/>
          </a:p>
          <a:p>
            <a:pPr marL="109728" indent="0">
              <a:lnSpc>
                <a:spcPct val="90000"/>
              </a:lnSpc>
              <a:buNone/>
            </a:pPr>
            <a:endParaRPr lang="ru-RU" dirty="0"/>
          </a:p>
          <a:p>
            <a:pPr marL="109728" indent="0">
              <a:lnSpc>
                <a:spcPct val="90000"/>
              </a:lnSpc>
              <a:buNone/>
            </a:pPr>
            <a:r>
              <a:rPr lang="ru-RU" dirty="0"/>
              <a:t>2</a:t>
            </a:r>
            <a:r>
              <a:rPr lang="ru-RU" dirty="0" smtClean="0"/>
              <a:t>. Психосоциальная </a:t>
            </a:r>
            <a:r>
              <a:rPr lang="ru-RU" dirty="0"/>
              <a:t>теория развития </a:t>
            </a:r>
            <a:r>
              <a:rPr lang="ru-RU" dirty="0" err="1" smtClean="0"/>
              <a:t>Э.Эриксона</a:t>
            </a:r>
            <a:endParaRPr lang="ru-RU" dirty="0" smtClean="0"/>
          </a:p>
          <a:p>
            <a:pPr marL="109728" indent="0">
              <a:lnSpc>
                <a:spcPct val="90000"/>
              </a:lnSpc>
              <a:buNone/>
            </a:pPr>
            <a:endParaRPr lang="ru-RU" dirty="0" smtClean="0"/>
          </a:p>
          <a:p>
            <a:pPr marL="109728" indent="0">
              <a:lnSpc>
                <a:spcPct val="90000"/>
              </a:lnSpc>
              <a:buNone/>
            </a:pPr>
            <a:r>
              <a:rPr lang="ru-RU" dirty="0" smtClean="0"/>
              <a:t>3. Теория «кризисов жизненного пути» Выготского Л.С.</a:t>
            </a:r>
            <a:endParaRPr lang="ru-RU" dirty="0"/>
          </a:p>
          <a:p>
            <a:pPr>
              <a:lnSpc>
                <a:spcPct val="90000"/>
              </a:lnSpc>
            </a:pPr>
            <a:endParaRPr lang="ru-RU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Основные  зарубежные и отечественные концепции </a:t>
            </a:r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психологии </a:t>
            </a:r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развития личности</a:t>
            </a:r>
            <a:endParaRPr lang="ru-RU" sz="2800" b="0" dirty="0"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«5 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>стадий жизни» - Шарлотты </a:t>
            </a:r>
            <a:r>
              <a:rPr lang="ru-RU" sz="2400" b="0" dirty="0" err="1">
                <a:solidFill>
                  <a:schemeClr val="bg2">
                    <a:lumMod val="50000"/>
                  </a:schemeClr>
                </a:solidFill>
                <a:effectLst/>
              </a:rPr>
              <a:t>Бюлер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/>
            </a:r>
            <a:b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ru-RU" sz="2400" b="0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  <p:graphicFrame>
        <p:nvGraphicFramePr>
          <p:cNvPr id="22594" name="Group 66"/>
          <p:cNvGraphicFramePr>
            <a:graphicFrameLocks noGrp="1"/>
          </p:cNvGraphicFramePr>
          <p:nvPr>
            <p:ph sz="half" idx="2"/>
          </p:nvPr>
        </p:nvGraphicFramePr>
        <p:xfrm>
          <a:off x="900113" y="1981200"/>
          <a:ext cx="7786687" cy="3824542"/>
        </p:xfrm>
        <a:graphic>
          <a:graphicData uri="http://schemas.openxmlformats.org/drawingml/2006/table">
            <a:tbl>
              <a:tblPr/>
              <a:tblGrid>
                <a:gridCol w="1557337"/>
                <a:gridCol w="1558925"/>
                <a:gridCol w="1554163"/>
                <a:gridCol w="1558925"/>
                <a:gridCol w="1557337"/>
              </a:tblGrid>
              <a:tr h="1087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Детство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Юность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Взрослость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Солидный возраст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Преклонный возраст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Слабость целеполагания. Цели короткого действия. Реализация целей, поставленных другими пюдьми. Жизнь ни "чужому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Сценарию»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Планирование собственного сценария жизни. Самостоятельные, далеко идущие, но обычно нереальные цели. Многие из них не достигаются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Зрелость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целеполагания: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постановка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Конкретных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ближних и дальних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целей. Высокий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Процент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достигнутых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Уменьшение количества целей. Ог­раничение целепо-лагания состояни­ем здоровья и др. условиями. Постановка целей другим людям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Подведение итогов жизни, оценка главных жизненных целей и ус­пешности их достижения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4" name="Rectangle 3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71600"/>
          </a:xfrm>
        </p:spPr>
        <p:txBody>
          <a:bodyPr>
            <a:normAutofit/>
          </a:bodyPr>
          <a:lstStyle/>
          <a:p>
            <a:pPr algn="ctr"/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</a:rPr>
              <a:t>Стадии развития личности по Э. Эриксону</a:t>
            </a:r>
          </a:p>
        </p:txBody>
      </p:sp>
      <p:graphicFrame>
        <p:nvGraphicFramePr>
          <p:cNvPr id="23757" name="Group 205"/>
          <p:cNvGraphicFramePr>
            <a:graphicFrameLocks noGrp="1"/>
          </p:cNvGraphicFramePr>
          <p:nvPr>
            <p:ph type="tbl" idx="1"/>
          </p:nvPr>
        </p:nvGraphicFramePr>
        <p:xfrm>
          <a:off x="457200" y="1628775"/>
          <a:ext cx="8229600" cy="4956048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Стадия развития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Область социальных отношений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Полярные качества личности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Результат прогрессивно­го развития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Младенче­ство (0—1)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Мать или замещающее ее лицо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Доверие к миру — недоверие к миру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Энергия и жизненная радость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Раннее детство (1-3)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Родители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Самостоятельность — стыд, сомнения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Независимость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Детство (3-6)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Родители, братья и сестры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Инициатива-пассивность, вина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Целеустремленность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Школьный возраст (6-12)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Школа, соседи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Компетентность — неполноценность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Овладение знаниями и умениями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Отрочество и юность (12-20)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Группы сверстников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Идентичность личности — непризнание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Самоопределение, преданность и верность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6.Ранняя зрелость (20-25)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Друзья, любимые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Близость — изоляция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Сотрудничество, любовь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 Средний возраст (25-65)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Профессия, родной дом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Продуктивность — застой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Творчество и заботы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 Поздняя зрелость (после 65)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Человечество, ближние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Целостность личности — отчаяние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Мудрость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400"/>
              <a:t>Под возрастным кризисом понимается переходная фаза от одного возрастного периода к другому, от успешности преодоления которой зависит ход дальнейшее развития человека.</a:t>
            </a:r>
          </a:p>
          <a:p>
            <a:pPr>
              <a:lnSpc>
                <a:spcPct val="80000"/>
              </a:lnSpc>
            </a:pPr>
            <a:r>
              <a:rPr lang="ru-RU" sz="1400"/>
              <a:t>Каждый из 13 возрастных периодов человеческой жизни  включает три фазы: а) возрастной кризис; б) фазу выхода из кризиса и стабилизации на</a:t>
            </a:r>
            <a:r>
              <a:rPr lang="ru-RU" sz="1400" i="1"/>
              <a:t> </a:t>
            </a:r>
            <a:r>
              <a:rPr lang="ru-RU" sz="1400"/>
              <a:t>новом уровне развития; в) фазу возникновения предпосылок нового кризиса. </a:t>
            </a:r>
          </a:p>
          <a:p>
            <a:pPr>
              <a:lnSpc>
                <a:spcPct val="80000"/>
              </a:lnSpc>
            </a:pPr>
            <a:r>
              <a:rPr lang="ru-RU" sz="1400"/>
              <a:t>Выделяют следующую последовательность возрастных кризисов человеческой жизни:</a:t>
            </a:r>
          </a:p>
          <a:p>
            <a:pPr>
              <a:lnSpc>
                <a:spcPct val="80000"/>
              </a:lnSpc>
            </a:pPr>
            <a:r>
              <a:rPr lang="ru-RU" sz="1400"/>
              <a:t>1) кризис новорожденного;</a:t>
            </a:r>
          </a:p>
          <a:p>
            <a:pPr>
              <a:lnSpc>
                <a:spcPct val="80000"/>
              </a:lnSpc>
            </a:pPr>
            <a:r>
              <a:rPr lang="ru-RU" sz="1400"/>
              <a:t>2) кризис 1-го года;</a:t>
            </a:r>
          </a:p>
          <a:p>
            <a:pPr>
              <a:lnSpc>
                <a:spcPct val="80000"/>
              </a:lnSpc>
            </a:pPr>
            <a:r>
              <a:rPr lang="ru-RU" sz="1400"/>
              <a:t>3) кризис 3-х лет;</a:t>
            </a:r>
          </a:p>
          <a:p>
            <a:pPr>
              <a:lnSpc>
                <a:spcPct val="80000"/>
              </a:lnSpc>
            </a:pPr>
            <a:r>
              <a:rPr lang="ru-RU" sz="1400"/>
              <a:t>4) кризис 6-7 лет или "кризис первоклассника";</a:t>
            </a:r>
          </a:p>
          <a:p>
            <a:pPr>
              <a:lnSpc>
                <a:spcPct val="80000"/>
              </a:lnSpc>
            </a:pPr>
            <a:r>
              <a:rPr lang="ru-RU" sz="1400"/>
              <a:t>5) подростковый кризис;</a:t>
            </a:r>
          </a:p>
          <a:p>
            <a:pPr>
              <a:lnSpc>
                <a:spcPct val="80000"/>
              </a:lnSpc>
            </a:pPr>
            <a:r>
              <a:rPr lang="ru-RU" sz="1400"/>
              <a:t>6) юношеский кризис;</a:t>
            </a:r>
          </a:p>
          <a:p>
            <a:pPr>
              <a:lnSpc>
                <a:spcPct val="80000"/>
              </a:lnSpc>
            </a:pPr>
            <a:r>
              <a:rPr lang="ru-RU" sz="1400"/>
              <a:t>7)кризис 18-ти лет или у студен­тов «кризис  первокурсника»;</a:t>
            </a:r>
          </a:p>
          <a:p>
            <a:pPr>
              <a:lnSpc>
                <a:spcPct val="80000"/>
              </a:lnSpc>
            </a:pPr>
            <a:r>
              <a:rPr lang="ru-RU" sz="1400"/>
              <a:t>8)кризис 25-ти лет или «кризис молодого специалиста»;</a:t>
            </a:r>
          </a:p>
          <a:p>
            <a:pPr>
              <a:lnSpc>
                <a:spcPct val="80000"/>
              </a:lnSpc>
            </a:pPr>
            <a:r>
              <a:rPr lang="ru-RU" sz="1400"/>
              <a:t>9)"внеочередной" кризис 30-летия или «кризис первого подведения</a:t>
            </a:r>
          </a:p>
          <a:p>
            <a:pPr>
              <a:lnSpc>
                <a:spcPct val="80000"/>
              </a:lnSpc>
            </a:pPr>
            <a:r>
              <a:rPr lang="ru-RU" sz="1400"/>
              <a:t>итогов жизни»;</a:t>
            </a:r>
          </a:p>
          <a:p>
            <a:pPr>
              <a:lnSpc>
                <a:spcPct val="80000"/>
              </a:lnSpc>
            </a:pPr>
            <a:r>
              <a:rPr lang="ru-RU" sz="1400"/>
              <a:t>10) кризис 40-летия или "кризис второго подведения итогов жизни";</a:t>
            </a:r>
          </a:p>
          <a:p>
            <a:pPr>
              <a:lnSpc>
                <a:spcPct val="80000"/>
              </a:lnSpc>
            </a:pPr>
            <a:r>
              <a:rPr lang="ru-RU" sz="1400"/>
              <a:t>11)"пенсионный" кризис;</a:t>
            </a:r>
          </a:p>
          <a:p>
            <a:pPr>
              <a:lnSpc>
                <a:spcPct val="80000"/>
              </a:lnSpc>
            </a:pPr>
            <a:r>
              <a:rPr lang="ru-RU" sz="1400"/>
              <a:t>12 и 13)кризисы старости. 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Кризисная 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>модель жизненного </a:t>
            </a:r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пути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/>
            </a:r>
            <a:b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ru-RU" sz="2400" b="0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332</TotalTime>
  <Words>1537</Words>
  <Application>Microsoft Office PowerPoint</Application>
  <PresentationFormat>Экран (4:3)</PresentationFormat>
  <Paragraphs>186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ВОЗРАСТНЫЕ ОСОБЕННОСТИ РАЗВИТИЯ И ИХ УЧЕТ ПРИ РАБОТЕ СПОРТИВНОГО ПЕДАГОГА С РАЗНЫМИ ГРУППАМИ НАСЕЛЕНИЯ </vt:lpstr>
      <vt:lpstr>ЦЕЛЬ</vt:lpstr>
      <vt:lpstr>СОДЕРЖАНИЕ</vt:lpstr>
      <vt:lpstr>Система основных понятий психологии развития </vt:lpstr>
      <vt:lpstr>Возрастная периодизация</vt:lpstr>
      <vt:lpstr>Основные  зарубежные и отечественные концепции психологии развития личности</vt:lpstr>
      <vt:lpstr>«5 стадий жизни» - Шарлотты Бюлер </vt:lpstr>
      <vt:lpstr>Стадии развития личности по Э. Эриксону</vt:lpstr>
      <vt:lpstr>Кризисная модель жизненного пути </vt:lpstr>
      <vt:lpstr>Социализация как основное содержание жизненного пути личности </vt:lpstr>
      <vt:lpstr>Механизмы социализации</vt:lpstr>
      <vt:lpstr>  Дотрудовая стадия социализации</vt:lpstr>
      <vt:lpstr>Трудовая стадия социализации</vt:lpstr>
      <vt:lpstr>Послетрудовая стадия социализации</vt:lpstr>
      <vt:lpstr>Временная перспектива человека, позитивное в жизни и ситуациях </vt:lpstr>
      <vt:lpstr>Слайд 16</vt:lpstr>
      <vt:lpstr>Показатели психологического здоровья </vt:lpstr>
      <vt:lpstr>ВЫВОДЫ</vt:lpstr>
      <vt:lpstr>ИСПОЛЬЗОВАННАЯ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Malkin</dc:creator>
  <cp:lastModifiedBy>kalymbetova</cp:lastModifiedBy>
  <cp:revision>48</cp:revision>
  <dcterms:created xsi:type="dcterms:W3CDTF">2006-11-20T12:55:17Z</dcterms:created>
  <dcterms:modified xsi:type="dcterms:W3CDTF">2016-02-10T09:31:18Z</dcterms:modified>
</cp:coreProperties>
</file>